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44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linkedin.com/in/gurusaransp/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717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Pharmacy Analytics Lakehouse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294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Raw Data to Intelligent Healthcare Insights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32546"/>
            <a:ext cx="48414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Guru Saran Satsangi Peddinti</a:t>
            </a:r>
            <a:endParaRPr lang="en-US" sz="2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242" y="1126212"/>
            <a:ext cx="7388900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Gold Layer: Business Aggregates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6242" y="1918454"/>
            <a:ext cx="7864316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Gold layer provides highly refined, aggregated data tailored for specific business use cases, dashboards, and advanced analytics.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6242" y="2612112"/>
            <a:ext cx="456962" cy="4569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67274" y="2612112"/>
            <a:ext cx="228528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Category-Level KPIs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67274" y="2985968"/>
            <a:ext cx="7223284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Aggregated metrics like total sales, inventory value, and profit margins by medicine category.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6242" y="3808571"/>
            <a:ext cx="456962" cy="4569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67274" y="3808571"/>
            <a:ext cx="247900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Product-Level Metrics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767274" y="4182428"/>
            <a:ext cx="7223284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performance indicators for individual medicines, including sales velocity and stock turnover.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6242" y="5005030"/>
            <a:ext cx="456962" cy="4569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67274" y="5005030"/>
            <a:ext cx="255246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Expiry Risk Summaries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767274" y="5378887"/>
            <a:ext cx="7223284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Summaries of near-expiry inventory, highlighting categories and products most at risk.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6242" y="6201489"/>
            <a:ext cx="456962" cy="45696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767274" y="6201489"/>
            <a:ext cx="28185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Dashboard-Ready Tables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6767274" y="6575346"/>
            <a:ext cx="7223284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tables designed for fast query performance in business intelligence tools.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B775-2A11-1D27-299C-9AD7A6B79AE9}"/>
              </a:ext>
            </a:extLst>
          </p:cNvPr>
          <p:cNvSpPr/>
          <p:nvPr/>
        </p:nvSpPr>
        <p:spPr>
          <a:xfrm>
            <a:off x="12831746" y="7315201"/>
            <a:ext cx="171826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6014" y="774025"/>
            <a:ext cx="1046333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&amp; Dashboards: Driving Business Insights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446014" y="1560790"/>
            <a:ext cx="1173825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dashboards provide a comprehensive view of pharmacy operations, enabling data-driven decision-making.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14" y="2085856"/>
            <a:ext cx="5661541" cy="247709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446014" y="4593431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151738"/>
          </a:solidFill>
          <a:ln/>
        </p:spPr>
      </p:sp>
      <p:sp>
        <p:nvSpPr>
          <p:cNvPr id="6" name="Text 3"/>
          <p:cNvSpPr/>
          <p:nvPr/>
        </p:nvSpPr>
        <p:spPr>
          <a:xfrm>
            <a:off x="1676995" y="4593431"/>
            <a:ext cx="84403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Pain Relief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2899410" y="4593431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292D6F"/>
          </a:solidFill>
          <a:ln/>
        </p:spPr>
      </p:sp>
      <p:sp>
        <p:nvSpPr>
          <p:cNvPr id="8" name="Text 5"/>
          <p:cNvSpPr/>
          <p:nvPr/>
        </p:nvSpPr>
        <p:spPr>
          <a:xfrm>
            <a:off x="3130391" y="4593431"/>
            <a:ext cx="845463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Antibiotics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4352925" y="4593431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3D44A6"/>
          </a:solidFill>
          <a:ln/>
        </p:spPr>
      </p:sp>
      <p:sp>
        <p:nvSpPr>
          <p:cNvPr id="10" name="Text 7"/>
          <p:cNvSpPr/>
          <p:nvPr/>
        </p:nvSpPr>
        <p:spPr>
          <a:xfrm>
            <a:off x="4583906" y="4593431"/>
            <a:ext cx="690801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Vitamins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806440" y="4593431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686DC7"/>
          </a:solidFill>
          <a:ln/>
        </p:spPr>
      </p:sp>
      <p:sp>
        <p:nvSpPr>
          <p:cNvPr id="12" name="Text 9"/>
          <p:cNvSpPr/>
          <p:nvPr/>
        </p:nvSpPr>
        <p:spPr>
          <a:xfrm>
            <a:off x="6037421" y="4593431"/>
            <a:ext cx="1070134" cy="340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Cough &amp; Cold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1446014" y="5086112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9FA3DC"/>
          </a:solidFill>
          <a:ln/>
        </p:spPr>
      </p:sp>
      <p:sp>
        <p:nvSpPr>
          <p:cNvPr id="14" name="Text 11"/>
          <p:cNvSpPr/>
          <p:nvPr/>
        </p:nvSpPr>
        <p:spPr>
          <a:xfrm>
            <a:off x="1676995" y="5086112"/>
            <a:ext cx="539115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1446014" y="5399723"/>
            <a:ext cx="566154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 distribution: Understanding the proportion of different medicine categories in inventory.</a:t>
            </a:r>
            <a:endParaRPr lang="en-US" sz="13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227" y="2085856"/>
            <a:ext cx="5661541" cy="3170396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530227" y="5399723"/>
            <a:ext cx="566154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price by category: Identifying high-value and high-volume product segments.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7530227" y="5990749"/>
            <a:ext cx="5661541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filters enable deep dives into specific products or manufacturers.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Performance Indicators (KPIs) track inventory health and sales trends.</a:t>
            </a:r>
            <a:endParaRPr lang="en-US" sz="1300" dirty="0"/>
          </a:p>
        </p:txBody>
      </p:sp>
      <p:sp>
        <p:nvSpPr>
          <p:cNvPr id="19" name="Text 15"/>
          <p:cNvSpPr/>
          <p:nvPr/>
        </p:nvSpPr>
        <p:spPr>
          <a:xfrm>
            <a:off x="7530227" y="7058202"/>
            <a:ext cx="566154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788F95-493B-9D8D-4A35-B9F9C950E85D}"/>
              </a:ext>
            </a:extLst>
          </p:cNvPr>
          <p:cNvSpPr/>
          <p:nvPr/>
        </p:nvSpPr>
        <p:spPr>
          <a:xfrm>
            <a:off x="12831746" y="7315201"/>
            <a:ext cx="1718268" cy="793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822" y="481251"/>
            <a:ext cx="3588782" cy="35887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9266" y="470892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About the Author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6509266" y="897255"/>
            <a:ext cx="555069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AI/ML enthusiast with a strong foundation in data engineering and analytics, building real-world healthcare data platforms inspired by hands-on pharmacy operations. This project reflects a passion for transforming complex data into actionable insights, driving efficiency and better healthcare outcomes.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509266" y="1676876"/>
            <a:ext cx="5550694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me: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266" y="1946553"/>
            <a:ext cx="5550694" cy="55506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9266" y="7590711"/>
            <a:ext cx="5550694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linkedin.com/in/gurusaransp/</a:t>
            </a:r>
            <a:endParaRPr lang="en-US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A7A2A-B8E1-3A06-2812-CDC01C8EEF21}"/>
              </a:ext>
            </a:extLst>
          </p:cNvPr>
          <p:cNvSpPr/>
          <p:nvPr/>
        </p:nvSpPr>
        <p:spPr>
          <a:xfrm>
            <a:off x="12831746" y="7315201"/>
            <a:ext cx="1718268" cy="834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1716" y="1393746"/>
            <a:ext cx="7893368" cy="1116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Domain Context: Retail Pharmacy &amp; Healthcare Supply Chain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11716" y="2721650"/>
            <a:ext cx="7893368" cy="1277541"/>
          </a:xfrm>
          <a:prstGeom prst="roundRect">
            <a:avLst>
              <a:gd name="adj" fmla="val 858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88856" y="2721650"/>
            <a:ext cx="91440" cy="1277541"/>
          </a:xfrm>
          <a:prstGeom prst="roundRect">
            <a:avLst>
              <a:gd name="adj" fmla="val 82072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381750" y="2923103"/>
            <a:ext cx="262568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Non-Clinical Data Focus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81750" y="3286720"/>
            <a:ext cx="7421880" cy="511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exclusively deals with non-clinical, non-sensitive pharmacy operational data, ensuring patient privacy and data security.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11716" y="4139922"/>
            <a:ext cx="7893368" cy="1277541"/>
          </a:xfrm>
          <a:prstGeom prst="roundRect">
            <a:avLst>
              <a:gd name="adj" fmla="val 858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88856" y="4139922"/>
            <a:ext cx="91440" cy="1277541"/>
          </a:xfrm>
          <a:prstGeom prst="roundRect">
            <a:avLst>
              <a:gd name="adj" fmla="val 82072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6381750" y="4341376"/>
            <a:ext cx="25500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Challenges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381750" y="4704993"/>
            <a:ext cx="7421880" cy="511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Pharmacies face constant battles with inventory management, stock-outs, and expiry losses, directly impacting patient care and profitability.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11716" y="5558195"/>
            <a:ext cx="7893368" cy="1277541"/>
          </a:xfrm>
          <a:prstGeom prst="roundRect">
            <a:avLst>
              <a:gd name="adj" fmla="val 858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88856" y="5558195"/>
            <a:ext cx="91440" cy="1277541"/>
          </a:xfrm>
          <a:prstGeom prst="roundRect">
            <a:avLst>
              <a:gd name="adj" fmla="val 82072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381750" y="5759648"/>
            <a:ext cx="371808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for Medicine Availability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81750" y="6123265"/>
            <a:ext cx="7421880" cy="511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data analytics is crucial to optimizing medicine availability, a critical factor in public health and patient satisfaction.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16915E-3122-D56E-A3DE-3DD7FF5C79B9}"/>
              </a:ext>
            </a:extLst>
          </p:cNvPr>
          <p:cNvSpPr/>
          <p:nvPr/>
        </p:nvSpPr>
        <p:spPr>
          <a:xfrm>
            <a:off x="12831746" y="7315201"/>
            <a:ext cx="1718268" cy="783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4711" y="1923931"/>
            <a:ext cx="8054578" cy="97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Problem: Transforming Pharmacy Data into Actionable Insights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4711" y="3056811"/>
            <a:ext cx="8054578" cy="419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raw pharmacy transaction and inventory data be transformed into a governed analytics platform to address critical operational challenges?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52" y="3601581"/>
            <a:ext cx="233362" cy="2333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50488" y="3596759"/>
            <a:ext cx="1945362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 Stock-Outs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050488" y="3903940"/>
            <a:ext cx="7548801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essential medicines are always in stock, preventing missed sales and patient inconvenience.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52" y="4332149"/>
            <a:ext cx="233362" cy="2333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50488" y="4327327"/>
            <a:ext cx="2230160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Minimize Expiry Losses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050488" y="4634508"/>
            <a:ext cx="7548801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proactive measures to reduce financial losses from expired inventory.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52" y="5062716"/>
            <a:ext cx="233362" cy="2333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0488" y="5057894"/>
            <a:ext cx="279284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 Medicine Availability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050488" y="5365075"/>
            <a:ext cx="7548801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inventory levels to meet demand consistently and efficiently.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52" y="5793284"/>
            <a:ext cx="233362" cy="23336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50488" y="5788462"/>
            <a:ext cx="1945362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 Revenue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050488" y="6095643"/>
            <a:ext cx="7548801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Maximize category and product-level revenue without relying on sensitive patient or clinical data.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358" y="1000839"/>
            <a:ext cx="75992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Overview: Synthetic Pharmacy Transactions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2358" y="2702123"/>
            <a:ext cx="7599283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utilizes a synthetic dataset of 1 million pharmacy records, meticulously designed to mimic real-world pharmacy operations while maintaining data privacy.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2358" y="4203383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Attributes: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2358" y="4762857"/>
            <a:ext cx="3530441" cy="2090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Medicine Name, Combination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Manufacturer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 (e.g., Pain Relief, Antibiotics)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Manufacturing &amp; Expiry Dates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8820" y="4181951"/>
            <a:ext cx="3530441" cy="2090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Number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 (Tablet, Syrup, Injection, etc.)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ID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Quantity, Amount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ID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178"/>
            <a:ext cx="5877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95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Pharmacy Analytics Lakehouse is built upon a modern data stack, leveraging industry-leading tools for scalable data ingestion, processing, and visualization.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38054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380542"/>
            <a:ext cx="3073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Databricks Lakehouse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870960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unified platform for all data, analytics, and AI workloads.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38054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Apache Spark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3870960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High-performance engine for large-scale data processing and transformation.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380542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Delta Lake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3870960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open-source storage layer enabling ACID transactions on data lakes.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44253" y="5413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Microsoft Azure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44253" y="5903714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infrastructure for scalable compute, storage, and networking services.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5413296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86356" y="5413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086356" y="5903714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dashboards and reporting for business insights and decision-making.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A7F789-5C61-214A-1664-B78E403143E2}"/>
              </a:ext>
            </a:extLst>
          </p:cNvPr>
          <p:cNvSpPr/>
          <p:nvPr/>
        </p:nvSpPr>
        <p:spPr>
          <a:xfrm>
            <a:off x="12831746" y="7234814"/>
            <a:ext cx="171826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39842"/>
            <a:ext cx="13042821" cy="5968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47697" y="1216047"/>
            <a:ext cx="3180125" cy="721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Gold, ML &amp; Dashboards</a:t>
            </a: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10347697" y="2039930"/>
            <a:ext cx="3180125" cy="5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 analytics, models, and visual insights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140722" y="3358304"/>
            <a:ext cx="2885195" cy="36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Bronze &amp; Silver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102252" y="3821538"/>
            <a:ext cx="2923664" cy="5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validate, and structure curated data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347697" y="4371328"/>
            <a:ext cx="2885194" cy="36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 CSV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347697" y="4834562"/>
            <a:ext cx="3180125" cy="5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 unprocessed files from sources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93790" y="68639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Lakehouse architecture provides a robust and scalable framework for data processing, from raw ingestion to advanced analytics and machine learning applications.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C22357-65DC-EA50-8FD1-358B5C8BBED9}"/>
              </a:ext>
            </a:extLst>
          </p:cNvPr>
          <p:cNvSpPr/>
          <p:nvPr/>
        </p:nvSpPr>
        <p:spPr>
          <a:xfrm>
            <a:off x="12831746" y="7315201"/>
            <a:ext cx="171826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8700"/>
            <a:ext cx="8607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Lakehouse Architecture Layers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11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Lakehouse architecture organizes data into distinct layers, each serving a specific purpose in transforming raw data into actionable intelligence.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72063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306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Bronze Layer (Raw)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796552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initial ingestion point for raw, unprocessed data from various sources, maintained in its original format with minimal transformation (append-only).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172063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306133"/>
            <a:ext cx="3060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Silver Layer (Cleaned)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4796552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undergoes cleaning, validation, and enrichment here, creating a single source of truth that is structured and ready for business use cases.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172063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306133"/>
            <a:ext cx="2875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Gold Layer (Curated)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4796552"/>
            <a:ext cx="389393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aggregated and refined data, optimized for dashboards, reporting, and advanced analytics, providing key performance indicators (KPIs) and business insights.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AD1D04-7F4B-F08C-6138-009D0FA6D5DE}"/>
              </a:ext>
            </a:extLst>
          </p:cNvPr>
          <p:cNvSpPr/>
          <p:nvPr/>
        </p:nvSpPr>
        <p:spPr>
          <a:xfrm>
            <a:off x="12710350" y="7315201"/>
            <a:ext cx="1798654" cy="90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842" y="1126212"/>
            <a:ext cx="7460694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Bronze Layer: Raw Data Ingestion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9842" y="1918454"/>
            <a:ext cx="7864316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Bronze layer serves as the initial landing zone for all incoming raw data, preserving its original format and ensuring immutability.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6982" y="2589252"/>
            <a:ext cx="45720" cy="94749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868323" y="2612112"/>
            <a:ext cx="260354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Append-Only Ingestion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68323" y="2985968"/>
            <a:ext cx="7635835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CSV files are ingested as append-only events, capturing every data point without alteration.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6982" y="3785711"/>
            <a:ext cx="45720" cy="94749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6"/>
          <p:cNvSpPr/>
          <p:nvPr/>
        </p:nvSpPr>
        <p:spPr>
          <a:xfrm>
            <a:off x="868323" y="3808571"/>
            <a:ext cx="265711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Minimal Transformation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68323" y="4182428"/>
            <a:ext cx="7635835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undergoes minimal schema inference and conversion to Delta Lake format, maintaining fidelity to the source.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16982" y="4982170"/>
            <a:ext cx="45720" cy="94749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868323" y="5005030"/>
            <a:ext cx="2352675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Ingestion Timestamp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68323" y="5378887"/>
            <a:ext cx="7635835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record is stamped with an ingestion timestamp for auditing and traceability, crucial for data governance.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16982" y="6178629"/>
            <a:ext cx="45720" cy="94749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868323" y="6201489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Delta Lake Format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68323" y="6575346"/>
            <a:ext cx="7635835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Delta Lake provides ACID transactions, schema enforcement, and time travel capabilities from the very first layer.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64" y="1289685"/>
            <a:ext cx="7633930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Silver Layer: Clean &amp; Enriched Data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364" y="2057638"/>
            <a:ext cx="7895273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Silver layer refines the raw data, applying data quality checks and enriching it for business readiness.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4364" y="2725579"/>
            <a:ext cx="7895273" cy="4214336"/>
          </a:xfrm>
          <a:prstGeom prst="roundRect">
            <a:avLst>
              <a:gd name="adj" fmla="val 17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1984" y="2733199"/>
            <a:ext cx="3940016" cy="1484709"/>
          </a:xfrm>
          <a:prstGeom prst="roundRect">
            <a:avLst>
              <a:gd name="adj" fmla="val 5047"/>
            </a:avLst>
          </a:prstGeom>
          <a:solidFill>
            <a:srgbClr val="DADBF1"/>
          </a:solidFill>
          <a:ln/>
        </p:spPr>
      </p:sp>
      <p:sp>
        <p:nvSpPr>
          <p:cNvPr id="7" name="Text 4"/>
          <p:cNvSpPr/>
          <p:nvPr/>
        </p:nvSpPr>
        <p:spPr>
          <a:xfrm>
            <a:off x="810339" y="2911554"/>
            <a:ext cx="223027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Checks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10339" y="3274457"/>
            <a:ext cx="3583305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rules are applied to ensure data integrity and consistency across all attributes.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572000" y="2733199"/>
            <a:ext cx="3940016" cy="1484709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2733199"/>
            <a:ext cx="22860" cy="1484709"/>
          </a:xfrm>
          <a:prstGeom prst="roundRect">
            <a:avLst>
              <a:gd name="adj" fmla="val 327810"/>
            </a:avLst>
          </a:prstGeom>
          <a:solidFill>
            <a:srgbClr val="C0C1D7"/>
          </a:solidFill>
          <a:ln/>
        </p:spPr>
      </p:sp>
      <p:sp>
        <p:nvSpPr>
          <p:cNvPr id="11" name="Text 8"/>
          <p:cNvSpPr/>
          <p:nvPr/>
        </p:nvSpPr>
        <p:spPr>
          <a:xfrm>
            <a:off x="4750356" y="2911554"/>
            <a:ext cx="223027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Duplicate Removal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750356" y="3274457"/>
            <a:ext cx="3583305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Identification and elimination of duplicate records to ensure accurate analysis.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1984" y="4217908"/>
            <a:ext cx="3940016" cy="1484709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4" name="Shape 11"/>
          <p:cNvSpPr/>
          <p:nvPr/>
        </p:nvSpPr>
        <p:spPr>
          <a:xfrm>
            <a:off x="631984" y="4217908"/>
            <a:ext cx="3940016" cy="22860"/>
          </a:xfrm>
          <a:prstGeom prst="roundRect">
            <a:avLst>
              <a:gd name="adj" fmla="val 327810"/>
            </a:avLst>
          </a:prstGeom>
          <a:solidFill>
            <a:srgbClr val="C0C1D7"/>
          </a:solidFill>
          <a:ln/>
        </p:spPr>
      </p:sp>
      <p:sp>
        <p:nvSpPr>
          <p:cNvPr id="15" name="Text 12"/>
          <p:cNvSpPr/>
          <p:nvPr/>
        </p:nvSpPr>
        <p:spPr>
          <a:xfrm>
            <a:off x="810339" y="4396264"/>
            <a:ext cx="223027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Date Normalization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10339" y="4759166"/>
            <a:ext cx="3583305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Standardization of date formats for consistent time-series analysis.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4572000" y="4217908"/>
            <a:ext cx="3940016" cy="1484709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2000" y="4217908"/>
            <a:ext cx="22860" cy="1484709"/>
          </a:xfrm>
          <a:prstGeom prst="roundRect">
            <a:avLst>
              <a:gd name="adj" fmla="val 327810"/>
            </a:avLst>
          </a:prstGeom>
          <a:solidFill>
            <a:srgbClr val="C0C1D7"/>
          </a:solidFill>
          <a:ln/>
        </p:spPr>
      </p:sp>
      <p:sp>
        <p:nvSpPr>
          <p:cNvPr id="19" name="Shape 16"/>
          <p:cNvSpPr/>
          <p:nvPr/>
        </p:nvSpPr>
        <p:spPr>
          <a:xfrm>
            <a:off x="4572000" y="4217908"/>
            <a:ext cx="3940016" cy="22860"/>
          </a:xfrm>
          <a:prstGeom prst="roundRect">
            <a:avLst>
              <a:gd name="adj" fmla="val 327810"/>
            </a:avLst>
          </a:prstGeom>
          <a:solidFill>
            <a:srgbClr val="C0C1D7"/>
          </a:solidFill>
          <a:ln/>
        </p:spPr>
      </p:sp>
      <p:sp>
        <p:nvSpPr>
          <p:cNvPr id="20" name="Text 17"/>
          <p:cNvSpPr/>
          <p:nvPr/>
        </p:nvSpPr>
        <p:spPr>
          <a:xfrm>
            <a:off x="4750356" y="4396264"/>
            <a:ext cx="223027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Expiry Risk Flags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4750356" y="4759166"/>
            <a:ext cx="3583305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of flags to identify medicines approaching their expiry date, enabling proactive management.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631984" y="5702618"/>
            <a:ext cx="7880033" cy="1229678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23" name="Shape 20"/>
          <p:cNvSpPr/>
          <p:nvPr/>
        </p:nvSpPr>
        <p:spPr>
          <a:xfrm>
            <a:off x="631984" y="5702618"/>
            <a:ext cx="7880033" cy="22860"/>
          </a:xfrm>
          <a:prstGeom prst="roundRect">
            <a:avLst>
              <a:gd name="adj" fmla="val 327810"/>
            </a:avLst>
          </a:prstGeom>
          <a:solidFill>
            <a:srgbClr val="C0C1D7"/>
          </a:solidFill>
          <a:ln/>
        </p:spPr>
      </p:sp>
      <p:sp>
        <p:nvSpPr>
          <p:cNvPr id="24" name="Text 21"/>
          <p:cNvSpPr/>
          <p:nvPr/>
        </p:nvSpPr>
        <p:spPr>
          <a:xfrm>
            <a:off x="810339" y="5880973"/>
            <a:ext cx="271617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Business-Ready Schema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810339" y="6243876"/>
            <a:ext cx="7523321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Transformation into a user-friendly schema, optimizing it for downstream analytics and reporting.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973</Words>
  <Application>Microsoft Office PowerPoint</Application>
  <PresentationFormat>Custom</PresentationFormat>
  <Paragraphs>119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Inter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GURU SARAN SATSANGI</cp:lastModifiedBy>
  <cp:revision>2</cp:revision>
  <dcterms:created xsi:type="dcterms:W3CDTF">2026-01-29T17:38:09Z</dcterms:created>
  <dcterms:modified xsi:type="dcterms:W3CDTF">2026-01-29T17:43:28Z</dcterms:modified>
</cp:coreProperties>
</file>